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3gp"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8" r:id="rId6"/>
    <p:sldId id="269" r:id="rId7"/>
    <p:sldId id="270" r:id="rId8"/>
    <p:sldId id="259" r:id="rId9"/>
    <p:sldId id="265" r:id="rId10"/>
    <p:sldId id="260" r:id="rId11"/>
    <p:sldId id="264" r:id="rId12"/>
    <p:sldId id="258" r:id="rId13"/>
    <p:sldId id="261" r:id="rId14"/>
    <p:sldId id="262" r:id="rId15"/>
    <p:sldId id="263"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12/12/11</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12/12/11</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12/12/11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12/12/11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12/12/11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12/12/11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12/12/11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12/12/11</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12/12/11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12/12/11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12/12/11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12/12/11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12/12/11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12/12/11</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12/12/11</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image" Target="../media/image5.jpeg"/><Relationship Id="rId5" Type="http://schemas.openxmlformats.org/officeDocument/2006/relationships/image" Target="../media/image6.png"/><Relationship Id="rId1" Type="http://schemas.microsoft.com/office/2007/relationships/media" Target="../media/media1.3gp"/><Relationship Id="rId2" Type="http://schemas.openxmlformats.org/officeDocument/2006/relationships/video" Target="../media/media1.3gp"/></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Of the People, by the People, for the People?</a:t>
            </a:r>
            <a:endParaRPr lang="en-US" dirty="0"/>
          </a:p>
        </p:txBody>
      </p:sp>
      <p:sp>
        <p:nvSpPr>
          <p:cNvPr id="3" name="Subtitle 2"/>
          <p:cNvSpPr>
            <a:spLocks noGrp="1"/>
          </p:cNvSpPr>
          <p:nvPr>
            <p:ph type="subTitle" idx="1"/>
          </p:nvPr>
        </p:nvSpPr>
        <p:spPr/>
        <p:txBody>
          <a:bodyPr/>
          <a:lstStyle/>
          <a:p>
            <a:r>
              <a:rPr lang="en-US" dirty="0" smtClean="0"/>
              <a:t>Threats other than Government that must be protected</a:t>
            </a:r>
            <a:endParaRPr lang="en-US" dirty="0"/>
          </a:p>
        </p:txBody>
      </p:sp>
    </p:spTree>
    <p:extLst>
      <p:ext uri="{BB962C8B-B14F-4D97-AF65-F5344CB8AC3E}">
        <p14:creationId xmlns:p14="http://schemas.microsoft.com/office/powerpoint/2010/main" val="10019223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r>
              <a:rPr lang="en-US" baseline="30000" dirty="0" smtClean="0"/>
              <a:t>th</a:t>
            </a:r>
            <a:r>
              <a:rPr lang="en-US" dirty="0" smtClean="0"/>
              <a:t> Amendment: Section 1</a:t>
            </a:r>
            <a:endParaRPr lang="en-US" dirty="0"/>
          </a:p>
        </p:txBody>
      </p:sp>
      <p:sp>
        <p:nvSpPr>
          <p:cNvPr id="3" name="TextBox 2"/>
          <p:cNvSpPr txBox="1"/>
          <p:nvPr/>
        </p:nvSpPr>
        <p:spPr>
          <a:xfrm flipH="1">
            <a:off x="779463" y="2819684"/>
            <a:ext cx="7583488" cy="3416320"/>
          </a:xfrm>
          <a:prstGeom prst="rect">
            <a:avLst/>
          </a:prstGeom>
          <a:noFill/>
        </p:spPr>
        <p:txBody>
          <a:bodyPr wrap="square" rtlCol="0">
            <a:spAutoFit/>
          </a:bodyPr>
          <a:lstStyle/>
          <a:p>
            <a:r>
              <a:rPr lang="en-US" dirty="0" smtClean="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and State deprive any person of life, liberty, or property, without due process of law; nor deny to any person within its jurisdiction the equal protection of the laws.</a:t>
            </a:r>
          </a:p>
          <a:p>
            <a:endParaRPr lang="en-US" dirty="0"/>
          </a:p>
          <a:p>
            <a:endParaRPr lang="en-US" dirty="0" smtClean="0"/>
          </a:p>
          <a:p>
            <a:endParaRPr lang="en-US" dirty="0"/>
          </a:p>
          <a:p>
            <a:r>
              <a:rPr lang="en-US" dirty="0" smtClean="0"/>
              <a:t>-So this means justice is clear cut now?</a:t>
            </a:r>
          </a:p>
          <a:p>
            <a:r>
              <a:rPr lang="en-US" dirty="0"/>
              <a:t>-</a:t>
            </a:r>
            <a:r>
              <a:rPr lang="en-US" dirty="0" smtClean="0"/>
              <a:t>Black and white?</a:t>
            </a:r>
          </a:p>
          <a:p>
            <a:r>
              <a:rPr lang="en-US" dirty="0"/>
              <a:t>	</a:t>
            </a:r>
            <a:r>
              <a:rPr lang="en-US" dirty="0" smtClean="0"/>
              <a:t>-it’s clear what is right and what is wrong?</a:t>
            </a:r>
            <a:endParaRPr lang="en-US" dirty="0"/>
          </a:p>
        </p:txBody>
      </p:sp>
    </p:spTree>
    <p:extLst>
      <p:ext uri="{BB962C8B-B14F-4D97-AF65-F5344CB8AC3E}">
        <p14:creationId xmlns:p14="http://schemas.microsoft.com/office/powerpoint/2010/main" val="12960840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4-death-penalt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76" y="544606"/>
            <a:ext cx="7909112" cy="5924538"/>
          </a:xfrm>
          <a:prstGeom prst="rect">
            <a:avLst/>
          </a:prstGeom>
        </p:spPr>
      </p:pic>
    </p:spTree>
    <p:extLst>
      <p:ext uri="{BB962C8B-B14F-4D97-AF65-F5344CB8AC3E}">
        <p14:creationId xmlns:p14="http://schemas.microsoft.com/office/powerpoint/2010/main" val="42782267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3192272"/>
            <a:ext cx="3657600" cy="1161288"/>
          </a:xfrm>
        </p:spPr>
        <p:txBody>
          <a:bodyPr/>
          <a:lstStyle/>
          <a:p>
            <a:r>
              <a:rPr lang="en-US" dirty="0" smtClean="0"/>
              <a:t>The Clansman</a:t>
            </a:r>
            <a:endParaRPr lang="en-US" dirty="0"/>
          </a:p>
        </p:txBody>
      </p:sp>
      <p:sp>
        <p:nvSpPr>
          <p:cNvPr id="4" name="Text Placeholder 3"/>
          <p:cNvSpPr>
            <a:spLocks noGrp="1"/>
          </p:cNvSpPr>
          <p:nvPr>
            <p:ph type="body" sz="half" idx="2"/>
          </p:nvPr>
        </p:nvSpPr>
        <p:spPr>
          <a:xfrm>
            <a:off x="530352" y="4318000"/>
            <a:ext cx="2995766" cy="2185834"/>
          </a:xfrm>
        </p:spPr>
        <p:txBody>
          <a:bodyPr/>
          <a:lstStyle/>
          <a:p>
            <a:r>
              <a:rPr lang="en-US" dirty="0" smtClean="0"/>
              <a:t>Written by Thomas Dixon Jr.</a:t>
            </a:r>
          </a:p>
          <a:p>
            <a:r>
              <a:rPr lang="en-US" dirty="0"/>
              <a:t>	</a:t>
            </a:r>
            <a:r>
              <a:rPr lang="en-US" dirty="0" smtClean="0"/>
              <a:t>-1905</a:t>
            </a:r>
          </a:p>
          <a:p>
            <a:r>
              <a:rPr lang="en-US" dirty="0" smtClean="0"/>
              <a:t>Movie made out of it</a:t>
            </a:r>
          </a:p>
          <a:p>
            <a:r>
              <a:rPr lang="en-US" dirty="0"/>
              <a:t>	</a:t>
            </a:r>
            <a:r>
              <a:rPr lang="en-US" dirty="0" smtClean="0"/>
              <a:t>-”Birth of a Nation”</a:t>
            </a:r>
          </a:p>
          <a:p>
            <a:r>
              <a:rPr lang="en-US" dirty="0"/>
              <a:t>	</a:t>
            </a:r>
            <a:r>
              <a:rPr lang="en-US" dirty="0" smtClean="0"/>
              <a:t>-1915</a:t>
            </a:r>
            <a:endParaRPr lang="en-US" dirty="0"/>
          </a:p>
        </p:txBody>
      </p:sp>
      <p:pic>
        <p:nvPicPr>
          <p:cNvPr id="7" name="Picture Placeholder 6" descr="9780765606167.jpeg"/>
          <p:cNvPicPr>
            <a:picLocks noGrp="1" noChangeAspect="1"/>
          </p:cNvPicPr>
          <p:nvPr>
            <p:ph type="pic" idx="1"/>
          </p:nvPr>
        </p:nvPicPr>
        <p:blipFill>
          <a:blip r:embed="rId4">
            <a:extLst>
              <a:ext uri="{28A0092B-C50C-407E-A947-70E740481C1C}">
                <a14:useLocalDpi xmlns:a14="http://schemas.microsoft.com/office/drawing/2010/main" val="0"/>
              </a:ext>
            </a:extLst>
          </a:blip>
          <a:srcRect l="14247" r="14247"/>
          <a:stretch>
            <a:fillRect/>
          </a:stretch>
        </p:blipFill>
        <p:spPr>
          <a:xfrm>
            <a:off x="202005" y="0"/>
            <a:ext cx="2069054" cy="2876386"/>
          </a:xfrm>
        </p:spPr>
      </p:pic>
      <p:pic>
        <p:nvPicPr>
          <p:cNvPr id="8" name="Birth of a Nation by D.W. Griffith - Trailer (1915).3g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526118" y="0"/>
            <a:ext cx="5527299" cy="4522336"/>
          </a:xfrm>
          <a:prstGeom prst="rect">
            <a:avLst/>
          </a:prstGeom>
        </p:spPr>
      </p:pic>
    </p:spTree>
    <p:extLst>
      <p:ext uri="{BB962C8B-B14F-4D97-AF65-F5344CB8AC3E}">
        <p14:creationId xmlns:p14="http://schemas.microsoft.com/office/powerpoint/2010/main" val="305943473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100000">
                <p:cTn id="7" fill="hold" display="0">
                  <p:stCondLst>
                    <p:cond delay="indefinite"/>
                  </p:st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onboat_dot_com_lynch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33" y="2749176"/>
            <a:ext cx="2504889" cy="4288118"/>
          </a:xfrm>
          <a:prstGeom prst="rect">
            <a:avLst/>
          </a:prstGeom>
        </p:spPr>
      </p:pic>
      <p:sp>
        <p:nvSpPr>
          <p:cNvPr id="5" name="TextBox 4"/>
          <p:cNvSpPr txBox="1"/>
          <p:nvPr/>
        </p:nvSpPr>
        <p:spPr>
          <a:xfrm>
            <a:off x="2668322" y="3018116"/>
            <a:ext cx="1937600" cy="523220"/>
          </a:xfrm>
          <a:prstGeom prst="rect">
            <a:avLst/>
          </a:prstGeom>
          <a:noFill/>
        </p:spPr>
        <p:txBody>
          <a:bodyPr wrap="none" rtlCol="0">
            <a:spAutoFit/>
          </a:bodyPr>
          <a:lstStyle/>
          <a:p>
            <a:r>
              <a:rPr lang="en-US" sz="2800" dirty="0" smtClean="0"/>
              <a:t>Early 1900’s</a:t>
            </a:r>
            <a:endParaRPr lang="en-US" sz="2800" dirty="0"/>
          </a:p>
        </p:txBody>
      </p:sp>
      <p:pic>
        <p:nvPicPr>
          <p:cNvPr id="6" name="Picture 5" descr="birth-of-a-nation-klan-and-black-ma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431" y="0"/>
            <a:ext cx="4368570" cy="3660588"/>
          </a:xfrm>
          <a:prstGeom prst="rect">
            <a:avLst/>
          </a:prstGeom>
        </p:spPr>
      </p:pic>
      <p:pic>
        <p:nvPicPr>
          <p:cNvPr id="9" name="Picture 8" descr="NegroVote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712" y="3660588"/>
            <a:ext cx="4663351" cy="3006912"/>
          </a:xfrm>
          <a:prstGeom prst="rect">
            <a:avLst/>
          </a:prstGeom>
        </p:spPr>
      </p:pic>
      <p:pic>
        <p:nvPicPr>
          <p:cNvPr id="10" name="Picture 9" descr="burning_cros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811" y="0"/>
            <a:ext cx="3276600" cy="2667000"/>
          </a:xfrm>
          <a:prstGeom prst="rect">
            <a:avLst/>
          </a:prstGeom>
        </p:spPr>
      </p:pic>
    </p:spTree>
    <p:extLst>
      <p:ext uri="{BB962C8B-B14F-4D97-AF65-F5344CB8AC3E}">
        <p14:creationId xmlns:p14="http://schemas.microsoft.com/office/powerpoint/2010/main" val="2842552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binstac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89700" cy="3365500"/>
          </a:xfrm>
          <a:prstGeom prst="rect">
            <a:avLst/>
          </a:prstGeom>
        </p:spPr>
      </p:pic>
      <p:sp>
        <p:nvSpPr>
          <p:cNvPr id="5" name="TextBox 4"/>
          <p:cNvSpPr txBox="1"/>
          <p:nvPr/>
        </p:nvSpPr>
        <p:spPr>
          <a:xfrm>
            <a:off x="6636834" y="373529"/>
            <a:ext cx="1087754" cy="461665"/>
          </a:xfrm>
          <a:prstGeom prst="rect">
            <a:avLst/>
          </a:prstGeom>
          <a:noFill/>
        </p:spPr>
        <p:txBody>
          <a:bodyPr wrap="square" rtlCol="0">
            <a:spAutoFit/>
          </a:bodyPr>
          <a:lstStyle/>
          <a:p>
            <a:r>
              <a:rPr lang="en-US" sz="2400" smtClean="0"/>
              <a:t>1930’s</a:t>
            </a:r>
            <a:endParaRPr lang="en-US" sz="2400" dirty="0"/>
          </a:p>
        </p:txBody>
      </p:sp>
      <p:pic>
        <p:nvPicPr>
          <p:cNvPr id="2" name="Picture 1" descr="correll%20VOA%202-15-35-371w.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595" y="2753479"/>
            <a:ext cx="2388227" cy="3579122"/>
          </a:xfrm>
          <a:prstGeom prst="rect">
            <a:avLst/>
          </a:prstGeom>
        </p:spPr>
      </p:pic>
      <p:pic>
        <p:nvPicPr>
          <p:cNvPr id="3" name="Picture 2" descr="neoslavery.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988179"/>
            <a:ext cx="3810000" cy="1765300"/>
          </a:xfrm>
          <a:prstGeom prst="rect">
            <a:avLst/>
          </a:prstGeom>
        </p:spPr>
      </p:pic>
      <p:sp>
        <p:nvSpPr>
          <p:cNvPr id="7" name="Rectangle 6"/>
          <p:cNvSpPr/>
          <p:nvPr/>
        </p:nvSpPr>
        <p:spPr>
          <a:xfrm>
            <a:off x="762000" y="3702705"/>
            <a:ext cx="4572000" cy="258532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US" i="1" dirty="0"/>
              <a:t>Under laws enacted specifically to intimidate blacks, tens of thousands of African Americans were arbitrarily arrested, hit with outrageous fines, and charged for the costs of their own arrests. With no means to pay these ostensible “debts,” prisoners were sold as forced laborers to coal mines, lumber camps, brickyards, railroads, quarries and farm plantations.</a:t>
            </a:r>
          </a:p>
          <a:p>
            <a:r>
              <a:rPr lang="en-US" dirty="0"/>
              <a:t> </a:t>
            </a:r>
          </a:p>
        </p:txBody>
      </p:sp>
    </p:spTree>
    <p:extLst>
      <p:ext uri="{BB962C8B-B14F-4D97-AF65-F5344CB8AC3E}">
        <p14:creationId xmlns:p14="http://schemas.microsoft.com/office/powerpoint/2010/main" val="36834189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6485"/>
            <a:ext cx="3018118" cy="3866964"/>
          </a:xfrm>
          <a:prstGeom prst="rect">
            <a:avLst/>
          </a:prstGeom>
        </p:spPr>
      </p:pic>
      <p:sp>
        <p:nvSpPr>
          <p:cNvPr id="5" name="TextBox 4"/>
          <p:cNvSpPr txBox="1"/>
          <p:nvPr/>
        </p:nvSpPr>
        <p:spPr>
          <a:xfrm>
            <a:off x="3197412" y="5677647"/>
            <a:ext cx="1249661" cy="584776"/>
          </a:xfrm>
          <a:prstGeom prst="rect">
            <a:avLst/>
          </a:prstGeom>
          <a:noFill/>
        </p:spPr>
        <p:txBody>
          <a:bodyPr wrap="none" rtlCol="0">
            <a:spAutoFit/>
          </a:bodyPr>
          <a:lstStyle/>
          <a:p>
            <a:r>
              <a:rPr lang="en-US" sz="3200" dirty="0" smtClean="0">
                <a:solidFill>
                  <a:schemeClr val="bg1"/>
                </a:solidFill>
              </a:rPr>
              <a:t>1980’s</a:t>
            </a:r>
            <a:endParaRPr lang="en-US" sz="3200" dirty="0">
              <a:solidFill>
                <a:schemeClr val="bg1"/>
              </a:solidFill>
            </a:endParaRPr>
          </a:p>
        </p:txBody>
      </p:sp>
      <p:pic>
        <p:nvPicPr>
          <p:cNvPr id="2" name="Picture 1"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559" y="0"/>
            <a:ext cx="4829441" cy="3462618"/>
          </a:xfrm>
          <a:prstGeom prst="rect">
            <a:avLst/>
          </a:prstGeom>
        </p:spPr>
      </p:pic>
      <p:pic>
        <p:nvPicPr>
          <p:cNvPr id="7" name="Picture 6" descr="tumblr_lsb0ccoLHh1r0g9uxo1_500.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232"/>
            <a:ext cx="4183529" cy="3003774"/>
          </a:xfrm>
          <a:prstGeom prst="rect">
            <a:avLst/>
          </a:prstGeom>
        </p:spPr>
      </p:pic>
      <p:sp>
        <p:nvSpPr>
          <p:cNvPr id="8" name="TextBox 7"/>
          <p:cNvSpPr txBox="1"/>
          <p:nvPr/>
        </p:nvSpPr>
        <p:spPr>
          <a:xfrm>
            <a:off x="3197412" y="3093286"/>
            <a:ext cx="80717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WKKK</a:t>
            </a:r>
            <a:endParaRPr lang="en-US" dirty="0"/>
          </a:p>
        </p:txBody>
      </p:sp>
      <p:pic>
        <p:nvPicPr>
          <p:cNvPr id="11" name="Picture 10" descr="seuss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7294" y="3093286"/>
            <a:ext cx="4243294" cy="3521934"/>
          </a:xfrm>
          <a:prstGeom prst="rect">
            <a:avLst/>
          </a:prstGeom>
        </p:spPr>
      </p:pic>
    </p:spTree>
    <p:extLst>
      <p:ext uri="{BB962C8B-B14F-4D97-AF65-F5344CB8AC3E}">
        <p14:creationId xmlns:p14="http://schemas.microsoft.com/office/powerpoint/2010/main" val="18332548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cis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 y="1535953"/>
            <a:ext cx="5486400" cy="4876800"/>
          </a:xfrm>
          <a:prstGeom prst="rect">
            <a:avLst/>
          </a:prstGeom>
        </p:spPr>
      </p:pic>
      <p:sp>
        <p:nvSpPr>
          <p:cNvPr id="3" name="TextBox 2"/>
          <p:cNvSpPr txBox="1"/>
          <p:nvPr/>
        </p:nvSpPr>
        <p:spPr>
          <a:xfrm>
            <a:off x="2106705" y="548626"/>
            <a:ext cx="4943380" cy="769441"/>
          </a:xfrm>
          <a:prstGeom prst="rect">
            <a:avLst/>
          </a:prstGeom>
          <a:noFill/>
        </p:spPr>
        <p:txBody>
          <a:bodyPr wrap="none" rtlCol="0">
            <a:spAutoFit/>
          </a:bodyPr>
          <a:lstStyle/>
          <a:p>
            <a:r>
              <a:rPr lang="en-US" sz="4400" dirty="0" smtClean="0"/>
              <a:t>Freedom of Speech?</a:t>
            </a:r>
            <a:endParaRPr lang="en-US" sz="4400" dirty="0"/>
          </a:p>
        </p:txBody>
      </p:sp>
    </p:spTree>
    <p:extLst>
      <p:ext uri="{BB962C8B-B14F-4D97-AF65-F5344CB8AC3E}">
        <p14:creationId xmlns:p14="http://schemas.microsoft.com/office/powerpoint/2010/main" val="29645197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Historical document that has what relevance today?</a:t>
            </a:r>
            <a:endParaRPr lang="en-US" dirty="0"/>
          </a:p>
        </p:txBody>
      </p:sp>
      <p:sp>
        <p:nvSpPr>
          <p:cNvPr id="3" name="Subtitle 2"/>
          <p:cNvSpPr>
            <a:spLocks noGrp="1"/>
          </p:cNvSpPr>
          <p:nvPr>
            <p:ph type="subTitle" idx="1"/>
          </p:nvPr>
        </p:nvSpPr>
        <p:spPr/>
        <p:txBody>
          <a:bodyPr/>
          <a:lstStyle/>
          <a:p>
            <a:endParaRPr lang="en-US"/>
          </a:p>
        </p:txBody>
      </p:sp>
      <p:pic>
        <p:nvPicPr>
          <p:cNvPr id="5" name="Picture Placeholder 4" descr="constitution.jpeg"/>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5580" t="6766" r="-7122" b="58673"/>
          <a:stretch/>
        </p:blipFill>
        <p:spPr>
          <a:xfrm>
            <a:off x="0" y="676275"/>
            <a:ext cx="7543800" cy="2587625"/>
          </a:xfrm>
        </p:spPr>
      </p:pic>
    </p:spTree>
    <p:extLst>
      <p:ext uri="{BB962C8B-B14F-4D97-AF65-F5344CB8AC3E}">
        <p14:creationId xmlns:p14="http://schemas.microsoft.com/office/powerpoint/2010/main" val="26059648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1863</a:t>
            </a:r>
            <a:endParaRPr lang="en-US" dirty="0"/>
          </a:p>
        </p:txBody>
      </p:sp>
      <p:sp>
        <p:nvSpPr>
          <p:cNvPr id="3" name="TextBox 2"/>
          <p:cNvSpPr txBox="1"/>
          <p:nvPr/>
        </p:nvSpPr>
        <p:spPr>
          <a:xfrm>
            <a:off x="702236" y="2061881"/>
            <a:ext cx="7660716" cy="1815882"/>
          </a:xfrm>
          <a:prstGeom prst="rect">
            <a:avLst/>
          </a:prstGeom>
          <a:noFill/>
        </p:spPr>
        <p:txBody>
          <a:bodyPr wrap="square" rtlCol="0">
            <a:spAutoFit/>
          </a:bodyPr>
          <a:lstStyle/>
          <a:p>
            <a:r>
              <a:rPr lang="en-US" sz="2800" dirty="0" smtClean="0"/>
              <a:t>Four Score and seven years ago our fathers brought forth on this continent, a new nation, conceived in liberty, and dedicated to the proposition that all men are created equal.</a:t>
            </a:r>
          </a:p>
        </p:txBody>
      </p:sp>
    </p:spTree>
    <p:extLst>
      <p:ext uri="{BB962C8B-B14F-4D97-AF65-F5344CB8AC3E}">
        <p14:creationId xmlns:p14="http://schemas.microsoft.com/office/powerpoint/2010/main" val="2561177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Text Placeholder 2"/>
          <p:cNvSpPr>
            <a:spLocks noGrp="1"/>
          </p:cNvSpPr>
          <p:nvPr>
            <p:ph type="body" idx="1"/>
          </p:nvPr>
        </p:nvSpPr>
        <p:spPr>
          <a:xfrm>
            <a:off x="1736105" y="2406842"/>
            <a:ext cx="7079189" cy="3868451"/>
          </a:xfrm>
        </p:spPr>
        <p:txBody>
          <a:bodyPr>
            <a:normAutofit/>
          </a:bodyPr>
          <a:lstStyle/>
          <a:p>
            <a:r>
              <a:rPr lang="en-US" sz="2000" dirty="0"/>
              <a:t>Now we are engaged in a great civil war, testing whether </a:t>
            </a:r>
            <a:r>
              <a:rPr lang="en-US" sz="2000" dirty="0" smtClean="0"/>
              <a:t>that </a:t>
            </a:r>
            <a:r>
              <a:rPr lang="en-US" sz="2000" dirty="0"/>
              <a:t>nation or any nation, so conceived and so dedicated, can long endure.  We are met on a great battle-field of that war.  We have come to dedicate a portion of that field, as a final resting place for those who gave their lives that that nation might live.  It is altogether </a:t>
            </a:r>
            <a:r>
              <a:rPr lang="en-US" sz="2000" dirty="0" smtClean="0"/>
              <a:t>fitting </a:t>
            </a:r>
            <a:r>
              <a:rPr lang="en-US" sz="2000" dirty="0"/>
              <a:t>and proper that we should do this.</a:t>
            </a:r>
          </a:p>
          <a:p>
            <a:endParaRPr lang="en-US" dirty="0"/>
          </a:p>
        </p:txBody>
      </p:sp>
    </p:spTree>
    <p:extLst>
      <p:ext uri="{BB962C8B-B14F-4D97-AF65-F5344CB8AC3E}">
        <p14:creationId xmlns:p14="http://schemas.microsoft.com/office/powerpoint/2010/main" val="5602727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736105" y="2196084"/>
            <a:ext cx="5870448" cy="3859306"/>
          </a:xfrm>
        </p:spPr>
        <p:txBody>
          <a:bodyPr>
            <a:normAutofit/>
          </a:bodyPr>
          <a:lstStyle/>
          <a:p>
            <a:r>
              <a:rPr lang="en-US" sz="2000" dirty="0" smtClean="0"/>
              <a:t>But, in a larger sense, we can not dedicate – we can not consecrate – we can not hallow – this ground.  The brave men, living and dead, who struggle here, have consecrated it, far above our poor power to add or detract.  The world will little note, nor long remember what we say here, but it can never forget what they did here.</a:t>
            </a:r>
            <a:endParaRPr lang="en-US" sz="2000" dirty="0"/>
          </a:p>
        </p:txBody>
      </p:sp>
    </p:spTree>
    <p:extLst>
      <p:ext uri="{BB962C8B-B14F-4D97-AF65-F5344CB8AC3E}">
        <p14:creationId xmlns:p14="http://schemas.microsoft.com/office/powerpoint/2010/main" val="25405277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736105" y="2211294"/>
            <a:ext cx="5870448" cy="4337424"/>
          </a:xfrm>
        </p:spPr>
        <p:txBody>
          <a:bodyPr>
            <a:normAutofit/>
          </a:bodyPr>
          <a:lstStyle/>
          <a:p>
            <a:r>
              <a:rPr lang="en-US" sz="2000" dirty="0" smtClean="0"/>
              <a:t>It is for us the living, rather, to be dedicated here to the unfinished work which they who fought have thus far so nobly advanced.  It is rather for us </a:t>
            </a:r>
            <a:r>
              <a:rPr lang="en-US" sz="2000" dirty="0"/>
              <a:t>to be </a:t>
            </a:r>
            <a:r>
              <a:rPr lang="en-US" sz="2000" dirty="0" smtClean="0"/>
              <a:t>here dedicated to the great task remaining before us – that from these honored dead we take increased devotion – that we here highly resolve that these dead shall not have died in vain - </a:t>
            </a:r>
            <a:endParaRPr lang="en-US" sz="2000" dirty="0"/>
          </a:p>
        </p:txBody>
      </p:sp>
    </p:spTree>
    <p:extLst>
      <p:ext uri="{BB962C8B-B14F-4D97-AF65-F5344CB8AC3E}">
        <p14:creationId xmlns:p14="http://schemas.microsoft.com/office/powerpoint/2010/main" val="15883148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736105" y="2521233"/>
            <a:ext cx="5870448" cy="2693237"/>
          </a:xfrm>
        </p:spPr>
        <p:txBody>
          <a:bodyPr>
            <a:normAutofit/>
          </a:bodyPr>
          <a:lstStyle/>
          <a:p>
            <a:r>
              <a:rPr lang="en-US" sz="2000" dirty="0" smtClean="0"/>
              <a:t>That this nation, under God, shall have a new birth of freedom – and that government of the people, by the people, for the people, shall not perish from the earth.</a:t>
            </a:r>
            <a:endParaRPr lang="en-US" sz="2000" dirty="0"/>
          </a:p>
        </p:txBody>
      </p:sp>
    </p:spTree>
    <p:extLst>
      <p:ext uri="{BB962C8B-B14F-4D97-AF65-F5344CB8AC3E}">
        <p14:creationId xmlns:p14="http://schemas.microsoft.com/office/powerpoint/2010/main" val="38678554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1773891"/>
            <a:ext cx="3657600" cy="1162050"/>
          </a:xfrm>
        </p:spPr>
        <p:txBody>
          <a:bodyPr/>
          <a:lstStyle/>
          <a:p>
            <a:r>
              <a:rPr lang="en-US" dirty="0" smtClean="0"/>
              <a:t>Jump from 1791-1868</a:t>
            </a:r>
            <a:endParaRPr lang="en-US" dirty="0"/>
          </a:p>
        </p:txBody>
      </p:sp>
      <p:sp>
        <p:nvSpPr>
          <p:cNvPr id="3" name="Content Placeholder 2"/>
          <p:cNvSpPr>
            <a:spLocks noGrp="1"/>
          </p:cNvSpPr>
          <p:nvPr>
            <p:ph idx="1"/>
          </p:nvPr>
        </p:nvSpPr>
        <p:spPr/>
        <p:txBody>
          <a:bodyPr/>
          <a:lstStyle/>
          <a:p>
            <a:r>
              <a:rPr lang="en-US" dirty="0" smtClean="0"/>
              <a:t>14</a:t>
            </a:r>
            <a:r>
              <a:rPr lang="en-US" baseline="30000" dirty="0" smtClean="0"/>
              <a:t>th</a:t>
            </a:r>
            <a:r>
              <a:rPr lang="en-US" dirty="0" smtClean="0"/>
              <a:t> Amendment – 1868</a:t>
            </a:r>
          </a:p>
          <a:p>
            <a:r>
              <a:rPr lang="en-US" dirty="0" smtClean="0"/>
              <a:t>Overruled Dred Scott decision</a:t>
            </a:r>
          </a:p>
          <a:p>
            <a:pPr lvl="1"/>
            <a:r>
              <a:rPr lang="en-US" dirty="0" smtClean="0"/>
              <a:t>From this point on, it was legal for African Americans to be citizens of the US</a:t>
            </a:r>
            <a:endParaRPr lang="en-US" dirty="0"/>
          </a:p>
          <a:p>
            <a:pPr marL="349250" lvl="1" indent="0">
              <a:buNone/>
            </a:pPr>
            <a:endParaRPr lang="en-US" dirty="0" smtClean="0"/>
          </a:p>
          <a:p>
            <a:pPr marL="349250" lvl="1" indent="0">
              <a:buNone/>
            </a:pPr>
            <a:endParaRPr lang="en-US" dirty="0"/>
          </a:p>
          <a:p>
            <a:pPr marL="349250" lvl="1" indent="0">
              <a:buNone/>
            </a:pPr>
            <a:endParaRPr lang="en-US" dirty="0"/>
          </a:p>
        </p:txBody>
      </p:sp>
      <p:sp>
        <p:nvSpPr>
          <p:cNvPr id="4" name="Text Placeholder 3"/>
          <p:cNvSpPr>
            <a:spLocks noGrp="1"/>
          </p:cNvSpPr>
          <p:nvPr>
            <p:ph type="body" sz="half" idx="2"/>
          </p:nvPr>
        </p:nvSpPr>
        <p:spPr/>
        <p:txBody>
          <a:bodyPr/>
          <a:lstStyle/>
          <a:p>
            <a:r>
              <a:rPr lang="en-US" dirty="0" smtClean="0"/>
              <a:t>What has happened during this 77 year span?</a:t>
            </a:r>
            <a:endParaRPr lang="en-US" dirty="0"/>
          </a:p>
        </p:txBody>
      </p:sp>
    </p:spTree>
    <p:extLst>
      <p:ext uri="{BB962C8B-B14F-4D97-AF65-F5344CB8AC3E}">
        <p14:creationId xmlns:p14="http://schemas.microsoft.com/office/powerpoint/2010/main" val="37977526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stHa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193" y="209177"/>
            <a:ext cx="6392866" cy="6432288"/>
          </a:xfrm>
          <a:prstGeom prst="rect">
            <a:avLst/>
          </a:prstGeom>
        </p:spPr>
      </p:pic>
    </p:spTree>
    <p:extLst>
      <p:ext uri="{BB962C8B-B14F-4D97-AF65-F5344CB8AC3E}">
        <p14:creationId xmlns:p14="http://schemas.microsoft.com/office/powerpoint/2010/main" val="420489193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184</TotalTime>
  <Words>564</Words>
  <Application>Microsoft Macintosh PowerPoint</Application>
  <PresentationFormat>On-screen Show (4:3)</PresentationFormat>
  <Paragraphs>36</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Pixel</vt:lpstr>
      <vt:lpstr>Of the People, by the People, for the People?</vt:lpstr>
      <vt:lpstr>Historical document that has what relevance today?</vt:lpstr>
      <vt:lpstr>November 1863</vt:lpstr>
      <vt:lpstr>PowerPoint Presentation</vt:lpstr>
      <vt:lpstr>PowerPoint Presentation</vt:lpstr>
      <vt:lpstr>PowerPoint Presentation</vt:lpstr>
      <vt:lpstr>PowerPoint Presentation</vt:lpstr>
      <vt:lpstr>Jump from 1791-1868</vt:lpstr>
      <vt:lpstr>PowerPoint Presentation</vt:lpstr>
      <vt:lpstr>14th Amendment: Section 1</vt:lpstr>
      <vt:lpstr>PowerPoint Presentation</vt:lpstr>
      <vt:lpstr>The Clansman</vt:lpstr>
      <vt:lpstr>PowerPoint Presentation</vt:lpstr>
      <vt:lpstr>PowerPoint Presentation</vt:lpstr>
      <vt:lpstr>PowerPoint Presentation</vt:lpstr>
      <vt:lpstr>PowerPoint Presentation</vt:lpstr>
    </vt:vector>
  </TitlesOfParts>
  <Company>UPenn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the People, by the People, for the People?</dc:title>
  <dc:creator>Stephen Chester</dc:creator>
  <cp:lastModifiedBy>Stephen Chester</cp:lastModifiedBy>
  <cp:revision>23</cp:revision>
  <dcterms:created xsi:type="dcterms:W3CDTF">2011-12-08T01:26:44Z</dcterms:created>
  <dcterms:modified xsi:type="dcterms:W3CDTF">2011-12-13T02:25:44Z</dcterms:modified>
</cp:coreProperties>
</file>